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4" r:id="rId10"/>
    <p:sldId id="269" r:id="rId11"/>
    <p:sldId id="265" r:id="rId12"/>
    <p:sldId id="270" r:id="rId13"/>
    <p:sldId id="271" r:id="rId14"/>
    <p:sldId id="263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05EAC-0B71-482B-A752-A6B1B89180C8}" type="datetimeFigureOut">
              <a:rPr lang="en-US" smtClean="0"/>
              <a:t>2/3/2011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2E385-AB1C-48F6-8635-1F6F806AF36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2E385-AB1C-48F6-8635-1F6F806AF368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4625975"/>
            <a:ext cx="7772400" cy="11652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8674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Author(s)</a:t>
            </a:r>
            <a:endParaRPr lang="en-US" dirty="0"/>
          </a:p>
        </p:txBody>
      </p:sp>
      <p:pic>
        <p:nvPicPr>
          <p:cNvPr id="5" name="Picture 4" descr="PPT 030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31242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2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84C22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31242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3.jpg"/>
          <p:cNvPicPr>
            <a:picLocks noChangeAspect="1"/>
          </p:cNvPicPr>
          <p:nvPr/>
        </p:nvPicPr>
        <p:blipFill>
          <a:blip r:embed="rId2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1524000" cy="5851525"/>
          </a:xfrm>
        </p:spPr>
        <p:txBody>
          <a:bodyPr vert="eaVert"/>
          <a:lstStyle>
            <a:lvl1pPr algn="l">
              <a:defRPr sz="4000">
                <a:solidFill>
                  <a:srgbClr val="84C22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51525"/>
          </a:xfrm>
        </p:spPr>
        <p:txBody>
          <a:bodyPr vert="eaVert"/>
          <a:lstStyle>
            <a:lvl1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32004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3.jpg"/>
          <p:cNvPicPr>
            <a:picLocks noChangeAspect="1"/>
          </p:cNvPicPr>
          <p:nvPr/>
        </p:nvPicPr>
        <p:blipFill>
          <a:blip r:embed="rId2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84C225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32004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3.jpg"/>
          <p:cNvPicPr>
            <a:picLocks noChangeAspect="1"/>
          </p:cNvPicPr>
          <p:nvPr/>
        </p:nvPicPr>
        <p:blipFill>
          <a:blip r:embed="rId2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906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84C22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31242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288925"/>
          </a:xfrm>
        </p:spPr>
        <p:txBody>
          <a:bodyPr/>
          <a:lstStyle>
            <a:lvl1pPr>
              <a:defRPr b="0">
                <a:solidFill>
                  <a:srgbClr val="84C225"/>
                </a:solidFill>
              </a:defRPr>
            </a:lvl1pPr>
          </a:lstStyle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3.jpg"/>
          <p:cNvPicPr>
            <a:picLocks noChangeAspect="1"/>
          </p:cNvPicPr>
          <p:nvPr/>
        </p:nvPicPr>
        <p:blipFill>
          <a:blip r:embed="rId2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16675"/>
            <a:ext cx="3276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1143000"/>
            <a:ext cx="54864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43600" y="1143000"/>
            <a:ext cx="2667000" cy="4953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304800" y="1143000"/>
            <a:ext cx="8305800" cy="2286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3657600"/>
            <a:ext cx="8305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3.jpg"/>
          <p:cNvPicPr>
            <a:picLocks noChangeAspect="1"/>
          </p:cNvPicPr>
          <p:nvPr/>
        </p:nvPicPr>
        <p:blipFill>
          <a:blip r:embed="rId2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0668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84C22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38600" cy="4525963"/>
          </a:xfrm>
        </p:spPr>
        <p:txBody>
          <a:bodyPr/>
          <a:lstStyle>
            <a:lvl1pPr>
              <a:buClr>
                <a:srgbClr val="84C225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84C22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84C22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84C22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84C22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962400" cy="4525963"/>
          </a:xfrm>
        </p:spPr>
        <p:txBody>
          <a:bodyPr/>
          <a:lstStyle>
            <a:lvl1pPr>
              <a:buClr>
                <a:srgbClr val="84C225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84C22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84C22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84C22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84C22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31242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2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906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84C22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C2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2" y="1752600"/>
            <a:ext cx="4040188" cy="3951288"/>
          </a:xfrm>
        </p:spPr>
        <p:txBody>
          <a:bodyPr/>
          <a:lstStyle>
            <a:lvl1pPr>
              <a:buClr>
                <a:srgbClr val="84C22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84C22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84C22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84C22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84C22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12838"/>
            <a:ext cx="39655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C2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3712"/>
            <a:ext cx="3965575" cy="3951288"/>
          </a:xfrm>
        </p:spPr>
        <p:txBody>
          <a:bodyPr/>
          <a:lstStyle>
            <a:lvl1pPr>
              <a:buClr>
                <a:srgbClr val="84C22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84C22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84C22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84C22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84C225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32004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3.jpg"/>
          <p:cNvPicPr>
            <a:picLocks noChangeAspect="1"/>
          </p:cNvPicPr>
          <p:nvPr/>
        </p:nvPicPr>
        <p:blipFill>
          <a:blip r:embed="rId2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16675"/>
            <a:ext cx="32004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288925"/>
          </a:xfrm>
        </p:spPr>
        <p:txBody>
          <a:bodyPr/>
          <a:lstStyle>
            <a:lvl1pPr>
              <a:defRPr b="1">
                <a:solidFill>
                  <a:srgbClr val="84C225"/>
                </a:solidFill>
              </a:defRPr>
            </a:lvl1pPr>
          </a:lstStyle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16675"/>
            <a:ext cx="32004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84C2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1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84C225"/>
                </a:solidFill>
              </a:defRPr>
            </a:lvl1pPr>
          </a:lstStyle>
          <a:p>
            <a:fld id="{EFCB99B1-B725-4F90-8DE2-1394B95BBF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3.jpg"/>
          <p:cNvPicPr>
            <a:picLocks noChangeAspect="1"/>
          </p:cNvPicPr>
          <p:nvPr/>
        </p:nvPicPr>
        <p:blipFill>
          <a:blip r:embed="rId14" cstate="print"/>
          <a:srcRect t="17000" b="81111"/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  <p:pic>
        <p:nvPicPr>
          <p:cNvPr id="9" name="Picture 8" descr="Only Diamon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79787" y="46122"/>
            <a:ext cx="964213" cy="9444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84C22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4C225"/>
        </a:buClr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4C225"/>
        </a:buClr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4C225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4C225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4C225"/>
        </a:buClr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Social Network for B2B Marketing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Srinivas B Vijayaraghavan</a:t>
            </a:r>
            <a:r>
              <a:rPr lang="en-US" smtClean="0"/>
              <a:t>, </a:t>
            </a:r>
          </a:p>
          <a:p>
            <a:r>
              <a:rPr lang="en-US" smtClean="0"/>
              <a:t>Director </a:t>
            </a:r>
            <a:r>
              <a:rPr lang="en-US" dirty="0" smtClean="0"/>
              <a:t>Marketing, Tejas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#2 Set your Goals: Social Media Marketing Sweet Spot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47800" y="1295400"/>
            <a:ext cx="2667000" cy="480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Awareness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Interest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Desire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Action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Satisfaction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4648200" y="1295400"/>
            <a:ext cx="2667000" cy="480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Cognition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Affect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Behavior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914400" y="1371600"/>
            <a:ext cx="6934200" cy="2438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5334000"/>
            <a:ext cx="3810000" cy="685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#3#4 Content and Platforms</a:t>
            </a:r>
            <a:endParaRPr lang="en-US" dirty="0"/>
          </a:p>
        </p:txBody>
      </p:sp>
      <p:pic>
        <p:nvPicPr>
          <p:cNvPr id="5" name="Picture 4" descr="SocialMediaLandscap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066800"/>
            <a:ext cx="7162800" cy="53721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5200" y="18288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Website/</a:t>
            </a:r>
          </a:p>
          <a:p>
            <a:pPr algn="ctr"/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24384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Videos &amp; Presns.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943600" y="41910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Personal Networking Sites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5410200" y="51816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Microblogs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77000" y="32766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Company Portal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2286000" y="55626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Product Launch/Announcement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609600" y="41910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Product /Solution Simulations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a blog, blog</a:t>
            </a:r>
          </a:p>
          <a:p>
            <a:r>
              <a:rPr lang="en-US" dirty="0" smtClean="0"/>
              <a:t>If you have a twitter account, tweet</a:t>
            </a:r>
          </a:p>
          <a:p>
            <a:r>
              <a:rPr lang="en-US" dirty="0" smtClean="0"/>
              <a:t>Find excuses to put something out there!</a:t>
            </a:r>
          </a:p>
          <a:p>
            <a:r>
              <a:rPr lang="en-US" dirty="0" smtClean="0"/>
              <a:t>Encourage people to comment, retweet, share on facebook, digg, del.icio.us</a:t>
            </a:r>
          </a:p>
          <a:p>
            <a:r>
              <a:rPr lang="en-US" dirty="0" smtClean="0"/>
              <a:t>Get people to subscribe to your blog via RSS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#5#6 Regular Engage Multiply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Followers, Page Views/Impressions</a:t>
            </a:r>
          </a:p>
          <a:p>
            <a:r>
              <a:rPr lang="en-US" dirty="0" smtClean="0"/>
              <a:t>Time spent, Comments/Likes</a:t>
            </a:r>
          </a:p>
          <a:p>
            <a:r>
              <a:rPr lang="en-US" dirty="0" smtClean="0"/>
              <a:t>Downloads, Sharing, Retweets</a:t>
            </a:r>
          </a:p>
          <a:p>
            <a:r>
              <a:rPr lang="en-US" dirty="0" smtClean="0"/>
              <a:t>Tools available</a:t>
            </a:r>
          </a:p>
          <a:p>
            <a:pPr lvl="1"/>
            <a:r>
              <a:rPr lang="en-US" dirty="0" smtClean="0"/>
              <a:t>Unilyzer</a:t>
            </a:r>
          </a:p>
          <a:p>
            <a:pPr lvl="1"/>
            <a:r>
              <a:rPr lang="en-US" dirty="0" smtClean="0"/>
              <a:t>Facebook Insights</a:t>
            </a:r>
          </a:p>
          <a:p>
            <a:pPr lvl="1"/>
            <a:r>
              <a:rPr lang="en-US" dirty="0" smtClean="0"/>
              <a:t>TweetStats</a:t>
            </a:r>
          </a:p>
          <a:p>
            <a:pPr lvl="1"/>
            <a:r>
              <a:rPr lang="en-US" dirty="0" smtClean="0"/>
              <a:t>YouTube Insight</a:t>
            </a:r>
          </a:p>
          <a:p>
            <a:pPr lvl="1"/>
            <a:r>
              <a:rPr lang="en-US" dirty="0" smtClean="0"/>
              <a:t>Google Alerts, Analytics</a:t>
            </a:r>
          </a:p>
          <a:p>
            <a:pPr lvl="1"/>
            <a:r>
              <a:rPr lang="en-US" dirty="0" smtClean="0"/>
              <a:t>PostRank Analytics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#7#8 Define Metrics &amp;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7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Relying only on social media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Lack of constant engagement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Don’t give it enough time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Using it as a direct response vehicle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Expecting instant results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Content focusing on self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 building networks using syndication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 Interlinking content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B2B Social Media Marketing </a:t>
            </a:r>
            <a:r>
              <a:rPr lang="en-US" dirty="0" smtClean="0">
                <a:solidFill>
                  <a:srgbClr val="FF0000"/>
                </a:solidFill>
              </a:rPr>
              <a:t>Red Lights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 product blogs, videos &amp; facebook page</a:t>
            </a:r>
          </a:p>
          <a:p>
            <a:r>
              <a:rPr lang="en-US" dirty="0" smtClean="0"/>
              <a:t>IBM DeveloperWorks, AlphaWorks</a:t>
            </a:r>
          </a:p>
          <a:p>
            <a:r>
              <a:rPr lang="en-US" dirty="0" smtClean="0"/>
              <a:t>IBM Research facebook page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good social media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paradigm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‘Jab mein pachchees ka tha, baatein Facebook pe nahin, face to face hua karti thi’</a:t>
            </a:r>
          </a:p>
          <a:p>
            <a:endParaRPr lang="en-US" sz="4800" dirty="0" smtClean="0"/>
          </a:p>
          <a:p>
            <a:r>
              <a:rPr lang="en-US" sz="4800" dirty="0" smtClean="0">
                <a:solidFill>
                  <a:srgbClr val="0070C0"/>
                </a:solidFill>
              </a:rPr>
              <a:t>-Daddu, Kotak Mahindra Silver Jubilee Ad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1"/>
            <a:ext cx="8305800" cy="2514600"/>
          </a:xfrm>
        </p:spPr>
        <p:txBody>
          <a:bodyPr/>
          <a:lstStyle/>
          <a:p>
            <a:r>
              <a:rPr lang="en-US" dirty="0" smtClean="0"/>
              <a:t>Social Media is here</a:t>
            </a:r>
          </a:p>
          <a:p>
            <a:r>
              <a:rPr lang="en-US" dirty="0" smtClean="0"/>
              <a:t>It is here to stay</a:t>
            </a:r>
          </a:p>
          <a:p>
            <a:r>
              <a:rPr lang="en-US" dirty="0" smtClean="0"/>
              <a:t>Social Media Marketing is the new Buzz</a:t>
            </a:r>
          </a:p>
          <a:p>
            <a:r>
              <a:rPr lang="en-US" dirty="0" smtClean="0"/>
              <a:t>It is here to stay as well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you already know</a:t>
            </a:r>
            <a:endParaRPr lang="en-US" dirty="0"/>
          </a:p>
        </p:txBody>
      </p:sp>
      <p:pic>
        <p:nvPicPr>
          <p:cNvPr id="6" name="Picture 5" descr="SocialMediaLandscap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7162800" cy="5372101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304800" y="33528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84C225"/>
                </a:solidFill>
                <a:latin typeface="+mj-lt"/>
                <a:ea typeface="+mj-ea"/>
                <a:cs typeface="+mj-cs"/>
              </a:rPr>
              <a:t>Lets wear our marketing hats and ask ourselves-what does this do for us?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4C22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84C225"/>
                </a:solidFill>
                <a:latin typeface="+mj-lt"/>
                <a:ea typeface="+mj-ea"/>
                <a:cs typeface="+mj-cs"/>
              </a:rPr>
              <a:t>Do we know?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4C22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Lets try some customer situations. Is social media marketing relevant?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6009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a cell phone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343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a computer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677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clothes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1437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a movie ticket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26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a HDTV/Home Theatre/Fridge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91650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a car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52610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a house/plot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162800" y="2677180"/>
            <a:ext cx="5334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162800" y="3200400"/>
            <a:ext cx="5334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162800" y="3732312"/>
            <a:ext cx="5334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162800" y="2133600"/>
            <a:ext cx="5334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162800" y="4306907"/>
            <a:ext cx="5334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162800" y="4916507"/>
            <a:ext cx="5334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162800" y="5526107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600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a pencil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162800" y="1676400"/>
            <a:ext cx="533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6019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B2C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229600" y="990600"/>
            <a:ext cx="838200" cy="5638800"/>
            <a:chOff x="8229600" y="990600"/>
            <a:chExt cx="838200" cy="5638800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6362700" y="3771900"/>
              <a:ext cx="4343400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229600" y="9906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Low Value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05800" y="5983069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High</a:t>
              </a:r>
            </a:p>
            <a:p>
              <a:r>
                <a:rPr lang="en-US" b="1" dirty="0" smtClean="0"/>
                <a:t>Value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Lets change the customer situations. Is social media marketing relevant?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600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power plant equipment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343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implement Core Banking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677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build a flyover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1437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outsource office housekeeping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26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automate a manufacturing plant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916507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start a retail chain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52610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roll out a 3G network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600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Wants to buy an IT server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3352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B2B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86%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C00000"/>
                </a:solidFill>
              </a:rPr>
              <a:t>‘using’</a:t>
            </a:r>
            <a:r>
              <a:rPr lang="en-US" dirty="0" smtClean="0"/>
              <a:t> social media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59%</a:t>
            </a:r>
            <a:r>
              <a:rPr lang="en-US" dirty="0" smtClean="0"/>
              <a:t> have ‘</a:t>
            </a:r>
            <a:r>
              <a:rPr lang="en-US" b="1" dirty="0" smtClean="0">
                <a:solidFill>
                  <a:srgbClr val="C00000"/>
                </a:solidFill>
              </a:rPr>
              <a:t>basic presence/not active</a:t>
            </a:r>
            <a:r>
              <a:rPr lang="en-US" dirty="0" smtClean="0"/>
              <a:t>’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50%</a:t>
            </a:r>
            <a:r>
              <a:rPr lang="en-US" dirty="0" smtClean="0"/>
              <a:t> face ‘</a:t>
            </a:r>
            <a:r>
              <a:rPr lang="en-US" b="1" dirty="0" smtClean="0">
                <a:solidFill>
                  <a:srgbClr val="C00000"/>
                </a:solidFill>
              </a:rPr>
              <a:t>perceived irrelevance</a:t>
            </a:r>
            <a:r>
              <a:rPr lang="en-US" dirty="0" smtClean="0"/>
              <a:t>’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50% </a:t>
            </a:r>
            <a:r>
              <a:rPr lang="en-US" dirty="0" smtClean="0"/>
              <a:t>‘</a:t>
            </a:r>
            <a:r>
              <a:rPr lang="en-US" b="1" dirty="0" smtClean="0">
                <a:solidFill>
                  <a:srgbClr val="C00000"/>
                </a:solidFill>
              </a:rPr>
              <a:t>prefer traditional methods</a:t>
            </a:r>
            <a:r>
              <a:rPr lang="en-US" dirty="0" smtClean="0"/>
              <a:t>’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36%</a:t>
            </a:r>
            <a:r>
              <a:rPr lang="en-US" dirty="0" smtClean="0"/>
              <a:t> have a ‘</a:t>
            </a:r>
            <a:r>
              <a:rPr lang="en-US" b="1" dirty="0" smtClean="0">
                <a:solidFill>
                  <a:srgbClr val="C00000"/>
                </a:solidFill>
              </a:rPr>
              <a:t>low executive interest</a:t>
            </a:r>
            <a:r>
              <a:rPr lang="en-US" dirty="0" smtClean="0"/>
              <a:t>’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30%</a:t>
            </a:r>
            <a:r>
              <a:rPr lang="en-US" dirty="0" smtClean="0"/>
              <a:t> fear ‘</a:t>
            </a:r>
            <a:r>
              <a:rPr lang="en-US" b="1" dirty="0" smtClean="0">
                <a:solidFill>
                  <a:srgbClr val="C00000"/>
                </a:solidFill>
              </a:rPr>
              <a:t>loss of brand control</a:t>
            </a:r>
            <a:r>
              <a:rPr lang="en-US" dirty="0" smtClean="0"/>
              <a:t>’</a:t>
            </a:r>
          </a:p>
          <a:p>
            <a:pPr>
              <a:buNone/>
            </a:pPr>
            <a:r>
              <a:rPr lang="en-US" sz="2000" dirty="0" smtClean="0"/>
              <a:t>-White Horse Survey (104 B2B marketers)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B2B marketers reacting to social media?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are customers doing? </a:t>
            </a:r>
            <a:r>
              <a:rPr lang="en-US" sz="1900" dirty="0" smtClean="0"/>
              <a:t>(1200 US, European B2B buyers)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91%</a:t>
            </a:r>
            <a:r>
              <a:rPr lang="en-US" dirty="0" smtClean="0"/>
              <a:t> of B2B decision read/watch content (Spectators)</a:t>
            </a:r>
          </a:p>
          <a:p>
            <a:pPr lvl="2"/>
            <a:r>
              <a:rPr lang="en-US" dirty="0" smtClean="0"/>
              <a:t>69% of these read business-relevant content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55%</a:t>
            </a:r>
            <a:r>
              <a:rPr lang="en-US" dirty="0" smtClean="0"/>
              <a:t> were members of social networking websites (Joiners)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43%</a:t>
            </a:r>
            <a:r>
              <a:rPr lang="en-US" dirty="0" smtClean="0"/>
              <a:t> wrote blogs, uploaded content (creators)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58%</a:t>
            </a:r>
            <a:r>
              <a:rPr lang="en-US" dirty="0" smtClean="0"/>
              <a:t> react to content (critics)</a:t>
            </a:r>
          </a:p>
          <a:p>
            <a:r>
              <a:rPr lang="en-US" dirty="0" smtClean="0"/>
              <a:t>B2B Social Media Spending will increase to </a:t>
            </a:r>
            <a:r>
              <a:rPr lang="en-US" b="1" dirty="0" smtClean="0">
                <a:solidFill>
                  <a:srgbClr val="C00000"/>
                </a:solidFill>
              </a:rPr>
              <a:t>$54</a:t>
            </a:r>
            <a:r>
              <a:rPr lang="en-US" dirty="0" smtClean="0"/>
              <a:t> million in 2014 as compared to </a:t>
            </a:r>
            <a:r>
              <a:rPr lang="en-US" b="1" dirty="0" smtClean="0">
                <a:solidFill>
                  <a:srgbClr val="C00000"/>
                </a:solidFill>
              </a:rPr>
              <a:t>$11</a:t>
            </a:r>
            <a:r>
              <a:rPr lang="en-US" dirty="0" smtClean="0"/>
              <a:t> million in </a:t>
            </a:r>
            <a:r>
              <a:rPr lang="en-US" dirty="0" smtClean="0"/>
              <a:t>2009</a:t>
            </a:r>
          </a:p>
          <a:p>
            <a:pPr>
              <a:buNone/>
            </a:pPr>
            <a:r>
              <a:rPr lang="en-US" sz="2600" dirty="0" smtClean="0"/>
              <a:t>-Forrester Research</a:t>
            </a:r>
            <a:endParaRPr lang="en-US" sz="2600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hope?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562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question is not ‘should’ but ‘how should’ B2B Marketers use Social Media Marketing effectively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social media as a B2B marketer</a:t>
            </a:r>
            <a:endParaRPr lang="en-US" dirty="0"/>
          </a:p>
        </p:txBody>
      </p:sp>
      <p:sp>
        <p:nvSpPr>
          <p:cNvPr id="4" name="Circular Arrow 3"/>
          <p:cNvSpPr/>
          <p:nvPr/>
        </p:nvSpPr>
        <p:spPr>
          <a:xfrm>
            <a:off x="2438400" y="1752600"/>
            <a:ext cx="3505200" cy="3581400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 rot="10800000">
            <a:off x="2438401" y="1828800"/>
            <a:ext cx="3505200" cy="3581400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276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Customer &amp;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Competitor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Set your goals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14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Ready your content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Define Metrics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82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Choose the right platforms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3276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 regular and engage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 the right tools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 force multipliers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Classify customers based on their social media</a:t>
            </a:r>
            <a:r>
              <a:rPr lang="en-US" i="1" dirty="0" smtClean="0"/>
              <a:t>ness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Creators:</a:t>
            </a:r>
            <a:r>
              <a:rPr lang="en-US" dirty="0" smtClean="0"/>
              <a:t> Write blogs, upload stuff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Critics:</a:t>
            </a:r>
            <a:r>
              <a:rPr lang="en-US" dirty="0" smtClean="0"/>
              <a:t> Respond to content, post comments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Collectors:</a:t>
            </a:r>
            <a:r>
              <a:rPr lang="en-US" dirty="0" smtClean="0"/>
              <a:t> Organize content for themselves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Joiners:</a:t>
            </a:r>
            <a:r>
              <a:rPr lang="en-US" dirty="0" smtClean="0"/>
              <a:t> Connect in personal social networks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Spectators:</a:t>
            </a:r>
            <a:r>
              <a:rPr lang="en-US" dirty="0" smtClean="0"/>
              <a:t> Read blogs, videos, reviews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Inactives:</a:t>
            </a:r>
            <a:r>
              <a:rPr lang="en-US" dirty="0" smtClean="0"/>
              <a:t> None of the above</a:t>
            </a:r>
          </a:p>
          <a:p>
            <a:r>
              <a:rPr lang="en-US" dirty="0" smtClean="0"/>
              <a:t>How? Customer Survey (online/face-2-face)</a:t>
            </a:r>
          </a:p>
          <a:p>
            <a:r>
              <a:rPr lang="en-US" dirty="0" smtClean="0"/>
              <a:t>Rate your competition on the type of social media marketing they use.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#1 Customer &amp; Competitor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791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Know Thy Customer is not a cliché. Don’t do anything without it!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jas Presentation - Templates - 2007 Version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Tejas Networks Presentation Template Office 2007 v2.0</Template>
  <TotalTime>1671</TotalTime>
  <Words>711</Words>
  <Application>Microsoft Office PowerPoint</Application>
  <PresentationFormat>On-screen Show (4:3)</PresentationFormat>
  <Paragraphs>148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Tejas Presentation - Templates - 2007 Version </vt:lpstr>
      <vt:lpstr>Using the Social Network for B2B Marketing Success</vt:lpstr>
      <vt:lpstr>The changing paradigm</vt:lpstr>
      <vt:lpstr>Things that you already know</vt:lpstr>
      <vt:lpstr>Lets try some customer situations. Is social media marketing relevant?</vt:lpstr>
      <vt:lpstr>Lets change the customer situations. Is social media marketing relevant?</vt:lpstr>
      <vt:lpstr>How are B2B marketers reacting to social media?</vt:lpstr>
      <vt:lpstr>Is there hope?</vt:lpstr>
      <vt:lpstr>How to use social media as a B2B marketer</vt:lpstr>
      <vt:lpstr>#1 Customer &amp; Competitor</vt:lpstr>
      <vt:lpstr>#2 Set your Goals: Social Media Marketing Sweet Spot</vt:lpstr>
      <vt:lpstr>#3#4 Content and Platforms</vt:lpstr>
      <vt:lpstr>#5#6 Regular Engage Multiply</vt:lpstr>
      <vt:lpstr>#7#8 Define Metrics &amp; Tools</vt:lpstr>
      <vt:lpstr>B2B Social Media Marketing Red Lights</vt:lpstr>
      <vt:lpstr>Examples of good social media sites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Social Network for B2B Marketing Success</dc:title>
  <dc:creator>Srinivas B Vijayaraghavan</dc:creator>
  <cp:lastModifiedBy>Srinivas B Vijayaraghavan</cp:lastModifiedBy>
  <cp:revision>88</cp:revision>
  <dcterms:created xsi:type="dcterms:W3CDTF">2011-02-03T04:18:13Z</dcterms:created>
  <dcterms:modified xsi:type="dcterms:W3CDTF">2011-02-04T08:10:06Z</dcterms:modified>
</cp:coreProperties>
</file>